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029200"/>
            <a:ext cx="12188952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4572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FFFF"/>
                </a:solidFill>
              </a:rPr>
              <a:t>UMEDS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20" y="59436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F59E0B"/>
                </a:solidFill>
              </a:rPr>
              <a:t>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</a:rPr>
              <a:t>Quarterly Performance 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74320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F59E0B"/>
                </a:solidFill>
              </a:rPr>
              <a:t>Q1 2026  •  Mei 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3383280"/>
            <a:ext cx="4114800" cy="45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35661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</a:rPr>
              <a:t>Disusun oleh: Sera (AI SEO Specialist)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9319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BDDC8"/>
                </a:solidFill>
              </a:rPr>
              <a:t>21 May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03504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CCEED4"/>
                </a:solidFill>
              </a:rPr>
              <a:t>Medical Education Platform for Indonesian Healthcare Professionals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Recommendations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Next steps based on data analysis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3657600" cy="50292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298448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🔴 High Priority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920240"/>
            <a:ext cx="3657600" cy="411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947672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2C55E"/>
                </a:solidFill>
              </a:rPr>
              <a:t>▸ Reduce Churn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37744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2,106 cancellations + 2,052 expirations vs 1,754 renewals. Implement cancellation flow prevention, win-back campaigns for lapsed subscribers.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273552"/>
            <a:ext cx="3657600" cy="411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300984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2C55E"/>
                </a:solidFill>
              </a:rPr>
              <a:t>▸ Increase DAU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730752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150 DAU / 20,708 users = 0.72% DAU. Push notifications, streak reminders, daily quiz engagement features.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89120" y="1280160"/>
            <a:ext cx="3657600" cy="50292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26280" y="1298448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🟡 Medium Priority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89120" y="1920240"/>
            <a:ext cx="3657600" cy="411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480559" y="1947672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2C55E"/>
                </a:solidFill>
              </a:rPr>
              <a:t>▸ Pre-Klinik Engagement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59" y="237744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10,802 users (52%) are pre-clinic — create early-stage content, study plans, and exam prep for UKMP2DG.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89120" y="3273552"/>
            <a:ext cx="3657600" cy="411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480559" y="3300984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2C55E"/>
                </a:solidFill>
              </a:rPr>
              <a:t>▸ University Partnerships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80559" y="3730752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Top 5 universities represent 4,808 users. Consider campus ambassador program or institutional licensing.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89120" y="4626864"/>
            <a:ext cx="3657600" cy="411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480559" y="4654296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2C55E"/>
                </a:solidFill>
              </a:rPr>
              <a:t>▸ Mobile UX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80559" y="5084064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Dominant device is mobile — ensure PDF annotation and streak features are prominently discoverable.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321040" y="1280160"/>
            <a:ext cx="3657600" cy="5029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58200" y="1298448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🟢 Growth Opportunities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321040" y="1920240"/>
            <a:ext cx="3657600" cy="411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0" y="1947672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2C55E"/>
                </a:solidFill>
              </a:rPr>
              <a:t>▸ SMA Sederajat Segment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237744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2,580 users — untapped early pipeline. Develop pre-medical track content for high school students.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321040" y="3273552"/>
            <a:ext cx="3657600" cy="411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12480" y="3300984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2C55E"/>
                </a:solidFill>
              </a:rPr>
              <a:t>▸ Professional Tier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3730752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1,568 professional users. Build continuing education / CPD content for practicing dentists.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Key metrics at a glance — Mei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2651760" cy="14630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463039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20,708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28600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Total Users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3291840" y="1280160"/>
            <a:ext cx="2651760" cy="14630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29000" y="1463039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83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9000" y="228600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Active Users (7d)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26480" y="1280160"/>
            <a:ext cx="2651760" cy="14630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63640" y="1463039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150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63640" y="228600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DAU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61120" y="1280160"/>
            <a:ext cx="2651760" cy="14630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098280" y="1463039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392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98280" y="228600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WAU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2926080"/>
            <a:ext cx="2651760" cy="146304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4360" y="310896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8,618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39319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Total App Downloads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291840" y="2926080"/>
            <a:ext cx="2651760" cy="146304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429000" y="310896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1,754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29000" y="39319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Active Subscribers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26480" y="2926080"/>
            <a:ext cx="2651760" cy="146304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63640" y="310896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10,802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63640" y="39319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Pre-Klinik Users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961120" y="2926080"/>
            <a:ext cx="2651760" cy="146304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098280" y="310896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</a:rPr>
              <a:t>5,691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98280" y="39319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FFFFFF"/>
                </a:solidFill>
              </a:rPr>
              <a:t>Klinik Users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4572000"/>
            <a:ext cx="11247120" cy="16459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" y="466344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💡 Key Insight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4983480"/>
            <a:ext cx="108813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</a:rPr>
              <a:t>User base dominated by Pre-Klinik students (52%) — high growth potential in early education segment. Klinik segment is second largest (27%). Subscription retention via RevenueCat shows 1,754 active renewals with 2,106 cancellations — churn mitigation should be priority. DAU 150 vs 20,708 total users = 0.7% DAU ratio indicates room for re-engagement campaigns.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User Metrics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Total users, active users, and engagement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2C55E"/>
                </a:solidFill>
              </a:rPr>
              <a:t>Top Universitas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691640"/>
            <a:ext cx="3657600" cy="315883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737360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Universitas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0" y="1691640"/>
            <a:ext cx="1645920" cy="315883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60520" y="1737360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Jumlah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2007523"/>
            <a:ext cx="365760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2053243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Airlangga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14800" y="2007523"/>
            <a:ext cx="164592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160520" y="2053243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1,251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2323407"/>
            <a:ext cx="365760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02920" y="2369127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Hasanuddin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14800" y="2323407"/>
            <a:ext cx="164592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60520" y="2369127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1,068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2639290"/>
            <a:ext cx="365760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2685010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Gadjah Mada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0" y="2639290"/>
            <a:ext cx="164592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60520" y="2685010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956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2955174"/>
            <a:ext cx="365760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3000894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Indonesia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114800" y="2955174"/>
            <a:ext cx="164592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160520" y="3000894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830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" y="3271058"/>
            <a:ext cx="365760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3316778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Univ. Muhammadiyah Yogyakarta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114800" y="3271058"/>
            <a:ext cx="164592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160520" y="3316778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806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3586941"/>
            <a:ext cx="365760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3632661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Jember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14800" y="3586941"/>
            <a:ext cx="164592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160520" y="3632661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757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3902825"/>
            <a:ext cx="365760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02920" y="3948545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Brawijaya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114800" y="3902825"/>
            <a:ext cx="164592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160520" y="3948545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738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57200" y="4218709"/>
            <a:ext cx="365760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02920" y="4264429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Univ. Prof Dr. Moestopo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114800" y="4218709"/>
            <a:ext cx="164592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160520" y="4264429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710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57200" y="4534592"/>
            <a:ext cx="365760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02920" y="4580312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Sumatera Utara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114800" y="4534592"/>
            <a:ext cx="1645920" cy="315883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160520" y="4580312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651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57200" y="4850476"/>
            <a:ext cx="365760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02920" y="4896196"/>
            <a:ext cx="356616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Universitas Padjadjaran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114800" y="4850476"/>
            <a:ext cx="1645920" cy="3158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160520" y="4896196"/>
            <a:ext cx="1554480" cy="22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607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26480" y="11887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2C55E"/>
                </a:solidFill>
              </a:rPr>
              <a:t>Distribusi Jenjang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126480" y="1691640"/>
            <a:ext cx="5303520" cy="59436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309360" y="1764792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Pre-Klinik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692640" y="176479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FFFFFF"/>
                </a:solidFill>
              </a:rPr>
              <a:t>10,802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126480" y="2423160"/>
            <a:ext cx="5303520" cy="59436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309360" y="2496312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Klinik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692640" y="249631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FFFFFF"/>
                </a:solidFill>
              </a:rPr>
              <a:t>5,691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126480" y="3154680"/>
            <a:ext cx="5303520" cy="59436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309360" y="3227832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SMA Sederajat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692640" y="32278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FFFFFF"/>
                </a:solidFill>
              </a:rPr>
              <a:t>2,580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126480" y="3886200"/>
            <a:ext cx="5303520" cy="59436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309360" y="3959352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Professional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692640" y="395935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FFFFFF"/>
                </a:solidFill>
              </a:rPr>
              <a:t>1,568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126480" y="47548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2C55E"/>
                </a:solidFill>
              </a:rPr>
              <a:t>Distribusi Angkatan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126480" y="5166360"/>
            <a:ext cx="1280160" cy="34747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126480" y="5193792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2025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498079" y="5166360"/>
            <a:ext cx="1371600" cy="34747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7498079" y="519379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F2937"/>
                </a:solidFill>
              </a:rPr>
              <a:t>2,954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126480" y="5550408"/>
            <a:ext cx="1280160" cy="34747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126480" y="557784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2024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498079" y="5550408"/>
            <a:ext cx="1371600" cy="34747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7498079" y="5577840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F2937"/>
                </a:solidFill>
              </a:rPr>
              <a:t>2,698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126480" y="5934456"/>
            <a:ext cx="1280160" cy="34747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126480" y="5961888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2023</a:t>
            </a:r>
          </a:p>
        </p:txBody>
      </p:sp>
      <p:sp>
        <p:nvSpPr>
          <p:cNvPr id="75" name="Rectangle 74"/>
          <p:cNvSpPr/>
          <p:nvPr/>
        </p:nvSpPr>
        <p:spPr>
          <a:xfrm>
            <a:off x="7498079" y="5934456"/>
            <a:ext cx="1371600" cy="34747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7498079" y="5961888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F2937"/>
                </a:solidFill>
              </a:rPr>
              <a:t>2,938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126480" y="6318504"/>
            <a:ext cx="1280160" cy="34747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6126480" y="6345936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2022</a:t>
            </a:r>
          </a:p>
        </p:txBody>
      </p:sp>
      <p:sp>
        <p:nvSpPr>
          <p:cNvPr id="79" name="Rectangle 78"/>
          <p:cNvSpPr/>
          <p:nvPr/>
        </p:nvSpPr>
        <p:spPr>
          <a:xfrm>
            <a:off x="7498079" y="6318504"/>
            <a:ext cx="1371600" cy="347472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7498079" y="6345936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F2937"/>
                </a:solidFill>
              </a:rPr>
              <a:t>2,455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App Downloads &amp; Subscription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RevenueCat event analysis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5029200" cy="201168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463040"/>
            <a:ext cx="5029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FFFFFF"/>
                </a:solidFill>
              </a:rPr>
              <a:t>8,618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65176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</a:rPr>
              <a:t>Total App Downloads (RevenueCat Events)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128016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2C55E"/>
                </a:solidFill>
              </a:rPr>
              <a:t>Subscription Funnel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0" y="1828800"/>
            <a:ext cx="1371600" cy="6858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0" y="1920240"/>
            <a:ext cx="1371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1,012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6640" y="196596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F2937"/>
                </a:solidFill>
              </a:rPr>
              <a:t>Initial Purchase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43600" y="2697480"/>
            <a:ext cx="1737360" cy="6858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0" y="2788920"/>
            <a:ext cx="1737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1,754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06640" y="283464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F2937"/>
                </a:solidFill>
              </a:rPr>
              <a:t>Active Renewals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43600" y="3566160"/>
            <a:ext cx="2103120" cy="6858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0" y="3657600"/>
            <a:ext cx="2103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1,568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06640" y="370332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F2937"/>
                </a:solidFill>
              </a:rPr>
              <a:t>Billling Issues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3600" y="4434840"/>
            <a:ext cx="2468880" cy="68580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0" y="4526279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2,106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06640" y="457200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F2937"/>
                </a:solidFill>
              </a:rPr>
              <a:t>Cancellations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943600" y="5303520"/>
            <a:ext cx="2834640" cy="685800"/>
          </a:xfrm>
          <a:prstGeom prst="rect">
            <a:avLst/>
          </a:prstGeom>
          <a:solidFill>
            <a:srgbClr val="9F7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0" y="5394959"/>
            <a:ext cx="2834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2,052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06640" y="544068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F2937"/>
                </a:solidFill>
              </a:rPr>
              <a:t>Expirations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3657600"/>
            <a:ext cx="11247120" cy="9144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3749039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</a:rPr>
              <a:t>📊 Insight: Churn rate is high — 2,106 cancellations + 2,052 expirations vs 1,754 renewals. Focus on renewal conversion and cancellation prevention campaigns. 1,012 initial purchases since tracking — healthy top-of-funnel.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475488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Engagement — Last 30 Days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5212080"/>
            <a:ext cx="3474720" cy="109728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530352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150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585216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DAU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297680" y="5212080"/>
            <a:ext cx="3474720" cy="109728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297680" y="530352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392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97680" y="585216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WAU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138160" y="5212080"/>
            <a:ext cx="3474720" cy="109728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38160" y="530352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83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38160" y="585216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7-Day Active Users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New Features — Setahun Terakhir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Git log commit analysis, Mei 2025 – Mei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34440"/>
            <a:ext cx="2651760" cy="118872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280160"/>
            <a:ext cx="26517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FFFFFF"/>
                </a:solidFill>
              </a:rPr>
              <a:t>172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92024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Backend Commits</a:t>
            </a:r>
          </a:p>
        </p:txBody>
      </p:sp>
      <p:sp>
        <p:nvSpPr>
          <p:cNvPr id="9" name="Rectangle 8"/>
          <p:cNvSpPr/>
          <p:nvPr/>
        </p:nvSpPr>
        <p:spPr>
          <a:xfrm>
            <a:off x="3383280" y="1234440"/>
            <a:ext cx="2651760" cy="118872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1280160"/>
            <a:ext cx="26517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FFFFFF"/>
                </a:solidFill>
              </a:rPr>
              <a:t>337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192024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Web/Client Commits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234440"/>
            <a:ext cx="2651760" cy="118872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0" y="1280160"/>
            <a:ext cx="26517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FFFFFF"/>
                </a:solidFill>
              </a:rPr>
              <a:t>104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0" y="192024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Mobile Commits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235440" y="1234440"/>
            <a:ext cx="265176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35440" y="1280160"/>
            <a:ext cx="26517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 i="0">
                <a:solidFill>
                  <a:srgbClr val="FFFFFF"/>
                </a:solidFill>
              </a:rPr>
              <a:t>613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0" y="192024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</a:rPr>
              <a:t>Total Commits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2606040"/>
            <a:ext cx="3657600" cy="457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2624328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🚀 Backend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31089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31272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Cart validation check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33375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33558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Tryout speclist system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35661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" y="35844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FAQ split &amp; improvements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37947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38130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Streak &amp; milestone system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40233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0416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Discount engine (min/max)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42519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42702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Tutor detail &amp; improvement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7200" y="44805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48640" y="44988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Book &amp; slide enhancement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57200" y="47091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48640" y="47274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Search improvement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57200" y="49377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48640" y="49560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Push notification jobs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57200" y="51663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48640" y="51846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Email draft system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53949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8640" y="54132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Deeplink implementations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57200" y="56235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48640" y="56418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Topic handling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58521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48640" y="58704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CRM / CMS improvements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57200" y="60807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48640" y="60990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File upload optimization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57200" y="63093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48640" y="63276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Horizon job queue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389120" y="2606040"/>
            <a:ext cx="3657600" cy="457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4480559" y="2624328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🌐 Web / Client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389120" y="31089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4480559" y="31272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Landing page redesign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389120" y="33375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480559" y="33558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PostHog full tracking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389120" y="35661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480559" y="35844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Discount validation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389120" y="37947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4480559" y="38130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Article improvement (SEO)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389120" y="40233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4480559" y="40416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Sitemap generation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389120" y="42519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4480559" y="42702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Social profile feature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389120" y="44805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4480559" y="44988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Book detail page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389120" y="47091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4480559" y="47274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Cache improvements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389120" y="49377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4480559" y="49560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SEO fixes (localhost URLs)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389120" y="51663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4480559" y="51846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Render-blocking fixes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8321040" y="2606040"/>
            <a:ext cx="3657600" cy="457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8412480" y="2624328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📱 Mobile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321040" y="31089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8412480" y="31272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PostHog screen tracking</a:t>
            </a:r>
          </a:p>
        </p:txBody>
      </p:sp>
      <p:sp>
        <p:nvSpPr>
          <p:cNvPr id="76" name="Rectangle 75"/>
          <p:cNvSpPr/>
          <p:nvPr/>
        </p:nvSpPr>
        <p:spPr>
          <a:xfrm>
            <a:off x="8321040" y="33375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8412480" y="33558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Annotation sticky notes (PDF)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321040" y="35661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8412480" y="35844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Streak milestone feature</a:t>
            </a:r>
          </a:p>
        </p:txBody>
      </p:sp>
      <p:sp>
        <p:nvSpPr>
          <p:cNvPr id="80" name="Rectangle 79"/>
          <p:cNvSpPr/>
          <p:nvPr/>
        </p:nvSpPr>
        <p:spPr>
          <a:xfrm>
            <a:off x="8321040" y="37947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8412480" y="38130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Tap event tracking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321040" y="40233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8412480" y="40416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Cart, checkout, tryout tracking</a:t>
            </a:r>
          </a:p>
        </p:txBody>
      </p:sp>
      <p:sp>
        <p:nvSpPr>
          <p:cNvPr id="84" name="Rectangle 83"/>
          <p:cNvSpPr/>
          <p:nvPr/>
        </p:nvSpPr>
        <p:spPr>
          <a:xfrm>
            <a:off x="8321040" y="42519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8412480" y="42702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Session replay 100%</a:t>
            </a:r>
          </a:p>
        </p:txBody>
      </p:sp>
      <p:sp>
        <p:nvSpPr>
          <p:cNvPr id="86" name="Rectangle 85"/>
          <p:cNvSpPr/>
          <p:nvPr/>
        </p:nvSpPr>
        <p:spPr>
          <a:xfrm>
            <a:off x="8321040" y="4480560"/>
            <a:ext cx="3657600" cy="2286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8412480" y="44988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Book PDF annotation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321040" y="4709160"/>
            <a:ext cx="3657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8412480" y="4727448"/>
            <a:ext cx="34747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Eraser tool + sync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Top Features by Impact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Most significant feature releases Q1–Q2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3716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🏠 Landing Page Redesign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17830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[ummacademy_client]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084831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New design launched Maret 2026 — major UX improvement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2801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37960" y="13716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📊 PostHog Full Tracking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7960" y="17830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[All platforms]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2084831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Screen views, tap events, session replay — complete user behavior data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26517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4360" y="27432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🔥 Streak &amp; Milestone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1546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[Backend + Mobile]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4564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Gamification engine — daily streak tracking dengan milestone icons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26517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37960" y="27432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📝 PDF Annotation (Book)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31546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[Mobile]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34564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Sticky note annotation tool, eraser, sync on full removal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0233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41148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💰 Discount Engine v2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" y="45262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[Backend]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" y="48280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Min/max discount validation, book product type support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0" y="40233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37960" y="41148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🔗 Deeplink Implementation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37960" y="45262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[Backend + Backoffice]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37960" y="48280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Deep linking for referral and affiliate tracking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53949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4360" y="54864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🧑‍🏫 Tutor Detail Pages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360" y="58978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[Backend + Backoffice]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4360" y="61996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New tutor profile pages with specialization data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00800" y="5394960"/>
            <a:ext cx="5486400" cy="11887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37960" y="54864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📋 CRM / CMS Improvements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37960" y="58978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59E0B"/>
                </a:solidFill>
              </a:rPr>
              <a:t>[Backoffice]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37960" y="61996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CEED4"/>
                </a:solidFill>
              </a:rPr>
              <a:t>Email blast update, horizon job dispatch, import features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Roadmap 2026 — Q1–Q4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Feature development plan based on git analysis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65760" y="1280160"/>
            <a:ext cx="2743200" cy="9144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371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Q1 2026
(Jan–Mar)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2286000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237744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377440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Landing Page Redesign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3035808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3127248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3127248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PostHog Full Tracking Implementation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3785615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3877055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3877055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Streak Milestone System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4535424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4626864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626864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Discount Engine v2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" y="5285232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5376672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5376672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CRM / CMS Improvements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91840" y="1280160"/>
            <a:ext cx="2743200" cy="914400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383280" y="1371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Q2 2026
(Apr–Jun)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91840" y="2286000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337560" y="237744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66B3A"/>
                </a:solidFill>
              </a:rPr>
              <a:t>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94760" y="2377440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PDF Annotation (Sticky Notes)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91840" y="3035808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337560" y="3127248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66B3A"/>
                </a:solidFill>
              </a:rPr>
              <a:t>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94760" y="3127248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Session Replay 100%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91840" y="3785615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337560" y="3877055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66B3A"/>
                </a:solidFill>
              </a:rPr>
              <a:t>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94760" y="3877055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Tutor Detail Pages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291840" y="4535424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337560" y="4626864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66B3A"/>
                </a:solidFill>
              </a:rPr>
              <a:t>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94760" y="4626864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Deeplink Implementation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291840" y="5285232"/>
            <a:ext cx="2743200" cy="731520"/>
          </a:xfrm>
          <a:prstGeom prst="rect">
            <a:avLst/>
          </a:prstGeom>
          <a:solidFill>
            <a:srgbClr val="DCF8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337560" y="5376672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66B3A"/>
                </a:solidFill>
              </a:rPr>
              <a:t>🔄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94760" y="5376672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Email Blast Update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217920" y="1280160"/>
            <a:ext cx="274320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309360" y="1371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Q3 2026
(Jul–Sep)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217920" y="2286000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263640" y="237744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</a:rPr>
              <a:t>📋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720840" y="2377440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Advanced Analytics Dashboard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217920" y="3035808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263640" y="3127248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</a:rPr>
              <a:t>📋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20840" y="3127248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Referral / Affiliate Optimization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17920" y="3785615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263640" y="3877055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</a:rPr>
              <a:t>📋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20840" y="3877055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OSCE Cases Expansion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217920" y="4535424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263640" y="4626864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</a:rPr>
              <a:t>📋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20840" y="4626864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Subscription Retention Flow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144000" y="1280160"/>
            <a:ext cx="274320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9235440" y="1371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Q4 2026
(Oct–Dec)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144000" y="2286000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9189720" y="237744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📋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646920" y="2377440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Mobile App v2 Major Update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144000" y="3035808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9189720" y="3127248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📋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646920" y="3127248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Personalized Learning Path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144000" y="3785615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9189720" y="3877055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📋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646920" y="3877055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Community Features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144000" y="4535424"/>
            <a:ext cx="27432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9189720" y="4626864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📋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646920" y="4626864"/>
            <a:ext cx="2148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F2937"/>
                </a:solidFill>
              </a:rPr>
              <a:t>Planned: B2B / Institutional Package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65760" y="6126480"/>
            <a:ext cx="11430000" cy="5029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548640" y="6144768"/>
            <a:ext cx="11064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</a:rPr>
              <a:t>⚠️ Note: Roadmap Q3–Q4 based on inferred direction from git activity. For confirmed roadmap, please provide Notion/Trello/Jira board.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Top User Profile — Pre-Klinik Dominant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Biografi user berdasarkan data peserta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5029200" cy="5029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4173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</a:rPr>
              <a:t>👤 Typical Umeds User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011680"/>
            <a:ext cx="4846320" cy="640080"/>
          </a:xfrm>
          <a:prstGeom prst="rect">
            <a:avLst/>
          </a:prstGeom>
          <a:solidFill>
            <a:srgbClr val="1A9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2084832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🎓 Program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68880" y="208483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59E0B"/>
                </a:solidFill>
              </a:rPr>
              <a:t>Pre-Klinik (52%)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788920"/>
            <a:ext cx="4846320" cy="640080"/>
          </a:xfrm>
          <a:prstGeom prst="rect">
            <a:avLst/>
          </a:prstGeom>
          <a:solidFill>
            <a:srgbClr val="1A9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2862072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🏛️ Universitas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68880" y="286207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59E0B"/>
                </a:solidFill>
              </a:rPr>
              <a:t>Airlangga / Hasanuddin / UGM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566160"/>
            <a:ext cx="4846320" cy="640080"/>
          </a:xfrm>
          <a:prstGeom prst="rect">
            <a:avLst/>
          </a:prstGeom>
          <a:solidFill>
            <a:srgbClr val="1A9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3639312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📅 Angkatan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68880" y="36393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59E0B"/>
                </a:solidFill>
              </a:rPr>
              <a:t>2023–2025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343400"/>
            <a:ext cx="4846320" cy="640080"/>
          </a:xfrm>
          <a:prstGeom prst="rect">
            <a:avLst/>
          </a:prstGeom>
          <a:solidFill>
            <a:srgbClr val="1A9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800" y="4416552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⚥ Gender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68880" y="441655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59E0B"/>
                </a:solidFill>
              </a:rPr>
              <a:t>Didominasi Perempuan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5120640"/>
            <a:ext cx="4846320" cy="640080"/>
          </a:xfrm>
          <a:prstGeom prst="rect">
            <a:avLst/>
          </a:prstGeom>
          <a:solidFill>
            <a:srgbClr val="1A9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5193792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📱 Device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68880" y="519379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59E0B"/>
                </a:solidFill>
              </a:rPr>
              <a:t>Mobile-first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5897880"/>
            <a:ext cx="4846320" cy="640080"/>
          </a:xfrm>
          <a:prstGeom prst="rect">
            <a:avLst/>
          </a:prstGeom>
          <a:solidFill>
            <a:srgbClr val="1A9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5971032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💰 Subscription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68880" y="597103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59E0B"/>
                </a:solidFill>
              </a:rPr>
              <a:t>Monthly Plan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0" y="1280160"/>
            <a:ext cx="5760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Distribusi Gender (dari data yang ada)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943600" y="1737360"/>
            <a:ext cx="1920240" cy="2743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989320" y="1783080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Gender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863840" y="1737360"/>
            <a:ext cx="1920240" cy="2743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909560" y="1783080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Jumlah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784080" y="1737360"/>
            <a:ext cx="1920240" cy="2743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829800" y="1783080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%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943600" y="2011679"/>
            <a:ext cx="1920240" cy="2743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989320" y="2057399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Perempuan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863840" y="2011679"/>
            <a:ext cx="1920240" cy="2743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909560" y="2057399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1,106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784080" y="2011679"/>
            <a:ext cx="1920240" cy="2743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829800" y="2057399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82%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43600" y="2286000"/>
            <a:ext cx="192024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989320" y="2331720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Laki-laki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863840" y="2286000"/>
            <a:ext cx="192024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909560" y="2331720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240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784080" y="2286000"/>
            <a:ext cx="1920240" cy="274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829800" y="2331720"/>
            <a:ext cx="1828800" cy="18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F2937"/>
                </a:solidFill>
              </a:rPr>
              <a:t>18%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43600" y="2743200"/>
            <a:ext cx="5760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Top 3 Jurusan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943600" y="3108960"/>
            <a:ext cx="3840480" cy="9144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989320" y="3154679"/>
            <a:ext cx="3749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Jurusan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784080" y="3108960"/>
            <a:ext cx="1920240" cy="9144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829800" y="3154679"/>
            <a:ext cx="1828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ID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43600" y="4114800"/>
            <a:ext cx="5760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User by Program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943600" y="4572000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Pre-Klinik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680960" y="4617720"/>
            <a:ext cx="5029200" cy="347472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12801600" y="4617720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10,802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943600" y="5047488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Klinik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680960" y="5093207"/>
            <a:ext cx="2649618" cy="347472"/>
          </a:xfrm>
          <a:prstGeom prst="rect">
            <a:avLst/>
          </a:prstGeom>
          <a:solidFill>
            <a:srgbClr val="166B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10422018" y="5093207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5,691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943600" y="5522976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SMA Sederajat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680960" y="5568696"/>
            <a:ext cx="1201197" cy="34747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973597" y="5568696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2,580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943600" y="5998464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Professional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680960" y="6044184"/>
            <a:ext cx="730030" cy="347472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502430" y="6044184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F2937"/>
                </a:solidFill>
              </a:rPr>
              <a:t>1,568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Data Sources &amp; Methodology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</a:rPr>
              <a:t>Where the numbers come from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5840"/>
            <a:ext cx="12188952" cy="54864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5486400" cy="16002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109728" cy="1600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3716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🗄️ MySQL Database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17830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</a:rPr>
              <a:t>108.136.139.137:3306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2103120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users, peserta_detail, ref_universitas, ref_jenjang_program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2350008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revenuecat_log (8,618 events)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596896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activity_events (DAU/WAU calculation)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843784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course_peserta, books_order, order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0" y="1280160"/>
            <a:ext cx="5486400" cy="16002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0" y="1280160"/>
            <a:ext cx="109728" cy="1600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29400" y="13716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📊 Google Analytics 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9400" y="17830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</a:rPr>
              <a:t>Property ID: 327027843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29400" y="2103120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activeUsers, sessions, screenPageViews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2350008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Traffic sources, device category, country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29400" y="2596896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Dimention: pagePath, sessionDefaultChannelGroup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3017520"/>
            <a:ext cx="5486400" cy="16002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57200" y="3017520"/>
            <a:ext cx="109728" cy="1600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310896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🔍 Google Search Console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3520439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</a:rPr>
              <a:t>sc-domain:umeds.id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3840480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Search analytics — clicks, impressions, CTR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087368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Query performance, page performance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334256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Core Web Vitals data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00800" y="3017520"/>
            <a:ext cx="5486400" cy="16002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400800" y="3017520"/>
            <a:ext cx="109728" cy="1600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629400" y="310896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🧠 PostHog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3520439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</a:rPr>
              <a:t>Project ID: 369480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29400" y="3840480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Event tracking: $pageview, tap events, screen views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29400" y="4087368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Session replay, retention analysis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29400" y="4334256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Rage clicks, conversion funnels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4754879"/>
            <a:ext cx="5486400" cy="160020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457200" y="4754879"/>
            <a:ext cx="109728" cy="16002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85800" y="4846319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📱 Git Repository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5800" y="5257799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6B7280"/>
                </a:solidFill>
              </a:rPr>
              <a:t>GitLab: ummacademy1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5800" y="5577840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ummacademy-backend: 172 commits (2025–2026)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5800" y="5824727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ummacademy_client: 337 commits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5800" y="6071616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ummacademy-mobile: 104 commits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5800" y="6318504"/>
            <a:ext cx="5029200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1F2937"/>
                </a:solidFill>
              </a:rPr>
              <a:t>• ummacademy-backoffice: 28 commits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